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1"/>
  </p:notesMasterIdLst>
  <p:sldIdLst>
    <p:sldId id="256" r:id="rId2"/>
    <p:sldId id="257" r:id="rId3"/>
    <p:sldId id="258" r:id="rId4"/>
    <p:sldId id="260" r:id="rId5"/>
    <p:sldId id="262" r:id="rId6"/>
    <p:sldId id="259" r:id="rId7"/>
    <p:sldId id="263" r:id="rId8"/>
    <p:sldId id="264" r:id="rId9"/>
    <p:sldId id="265" r:id="rId10"/>
    <p:sldId id="266" r:id="rId11"/>
    <p:sldId id="267" r:id="rId12"/>
    <p:sldId id="268" r:id="rId13"/>
    <p:sldId id="270" r:id="rId14"/>
    <p:sldId id="271" r:id="rId15"/>
    <p:sldId id="269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94" r:id="rId33"/>
    <p:sldId id="289" r:id="rId34"/>
    <p:sldId id="290" r:id="rId35"/>
    <p:sldId id="291" r:id="rId36"/>
    <p:sldId id="293" r:id="rId37"/>
    <p:sldId id="296" r:id="rId38"/>
    <p:sldId id="297" r:id="rId39"/>
    <p:sldId id="298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4" d="100"/>
          <a:sy n="74" d="100"/>
        </p:scale>
        <p:origin x="-112" y="-6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presProps" Target="presProps.xml"/><Relationship Id="rId64" Type="http://schemas.openxmlformats.org/officeDocument/2006/relationships/viewProps" Target="viewProps.xml"/><Relationship Id="rId65" Type="http://schemas.openxmlformats.org/officeDocument/2006/relationships/theme" Target="theme/theme1.xml"/><Relationship Id="rId66" Type="http://schemas.openxmlformats.org/officeDocument/2006/relationships/tableStyles" Target="tableStyles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notesMaster" Target="notesMasters/notesMaster1.xml"/><Relationship Id="rId62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A7BA27C-DF2E-4443-BBDF-637BEA2C5537}" type="datetimeFigureOut">
              <a:rPr lang="en-US" smtClean="0"/>
              <a:t>8/20/14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931447-9033-3B4A-B467-681B7E46B0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082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During initial</a:t>
            </a:r>
            <a:r>
              <a:rPr lang="en-US" baseline="0" dirty="0" smtClean="0"/>
              <a:t> stages, student received introductory lessons on strategies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1447-9033-3B4A-B467-681B7E46B02E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39593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Once students are ready to begin</a:t>
            </a:r>
            <a:r>
              <a:rPr lang="en-US" baseline="0" dirty="0" smtClean="0"/>
              <a:t> using a given strategy, they will progress to the first stage of acquisition practice.  They must recall both the known and new facts from memory and type them in.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1447-9033-3B4A-B467-681B7E46B02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83758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Progressively developing</a:t>
            </a:r>
            <a:r>
              <a:rPr lang="en-US" baseline="0" dirty="0" smtClean="0"/>
              <a:t> and strengthening the student’s ability to recall new facts.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1447-9033-3B4A-B467-681B7E46B02E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483071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Practice with moderate</a:t>
            </a:r>
            <a:r>
              <a:rPr lang="en-US" baseline="0" dirty="0" smtClean="0"/>
              <a:t> time pressure and increasing retrieval difficulty.    Students need to first do two picture puzzles before they can progress to the game. </a:t>
            </a:r>
          </a:p>
          <a:p>
            <a:endParaRPr lang="en-US" baseline="0" dirty="0" smtClean="0"/>
          </a:p>
          <a:p>
            <a:r>
              <a:rPr lang="en-US" sz="1200" b="0" i="0" u="none" strike="noStrike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Coach Penny’s Picture Puzzle marks the stage where speed of retrieval is first introduced as a performance requirement. During this stage, Reflex continuously adjusts the difficulty of the retrieval process based on the student’s responses. For example, the interval between administrations of a given fact may increase or decrease, and the types of facts that are used in between administrations of that fact may be changed.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1447-9033-3B4A-B467-681B7E46B02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5080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Game-based</a:t>
            </a:r>
            <a:r>
              <a:rPr lang="en-US" baseline="0" dirty="0" smtClean="0"/>
              <a:t> practice.  Students begin with access to two games and every six days of practice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1447-9033-3B4A-B467-681B7E46B02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60807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Reports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931447-9033-3B4A-B467-681B7E46B02E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5968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5093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4946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0203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87528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5635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960326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129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63369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05237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5004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0962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93BAA-C101-DA49-81D0-7424303A9F52}" type="datetimeFigureOut">
              <a:rPr lang="en-US" smtClean="0"/>
              <a:t>8/20/14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29B01D-AC0D-7041-BD06-B0089E08DA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3201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6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2.pn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0"/>
            <a:ext cx="9144000" cy="5328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88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5895" y="234950"/>
            <a:ext cx="6705600" cy="31877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9167" y="3639669"/>
            <a:ext cx="7086600" cy="276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8447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486" y="300886"/>
            <a:ext cx="3993389" cy="294136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51369" y="3638784"/>
            <a:ext cx="4035580" cy="2923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3119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000" y="774700"/>
            <a:ext cx="7861300" cy="5295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0356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099" y="221455"/>
            <a:ext cx="3978217" cy="263150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74175" y="221455"/>
            <a:ext cx="4215207" cy="263150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8677" y="3189939"/>
            <a:ext cx="5426035" cy="2805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5767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101" y="354660"/>
            <a:ext cx="5744071" cy="258673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67275" y="2975192"/>
            <a:ext cx="5139572" cy="3395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6998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Adapting instruction and practice for optimal 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Accurate measurement of fact retrieval speed by factoring out typing ability.</a:t>
            </a:r>
          </a:p>
          <a:p>
            <a:r>
              <a:rPr lang="en-US" dirty="0" smtClean="0"/>
              <a:t>Selecting new facts to learn, and the optimal strategy to use to learn them.</a:t>
            </a:r>
          </a:p>
          <a:p>
            <a:r>
              <a:rPr lang="en-US" dirty="0" smtClean="0"/>
              <a:t>Matching the pace of learning to the student’s demonstrated abilities.</a:t>
            </a:r>
          </a:p>
          <a:p>
            <a:r>
              <a:rPr lang="en-US" dirty="0" smtClean="0"/>
              <a:t>Optimizing practice.  </a:t>
            </a:r>
          </a:p>
          <a:p>
            <a:r>
              <a:rPr lang="en-US" dirty="0" smtClean="0"/>
              <a:t>Assessing fluency.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47932" y="4476707"/>
            <a:ext cx="2908300" cy="179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983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Recognizing Effort &amp; Accomplishments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Individualized progression</a:t>
            </a:r>
          </a:p>
          <a:p>
            <a:r>
              <a:rPr lang="en-US" dirty="0" smtClean="0"/>
              <a:t>Visible, continuous growth in fluency</a:t>
            </a:r>
          </a:p>
          <a:p>
            <a:r>
              <a:rPr lang="en-US" dirty="0" smtClean="0"/>
              <a:t>Recognition of effort as well as progress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65890" y="4065265"/>
            <a:ext cx="2908300" cy="181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626514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501" y="198414"/>
            <a:ext cx="4345675" cy="29176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5176" y="360865"/>
            <a:ext cx="4287639" cy="275523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5848" y="3273363"/>
            <a:ext cx="5138656" cy="34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04562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0"/>
            <a:ext cx="775791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65540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300"/>
            <a:ext cx="9144000" cy="458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83894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Fact Fluency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Extensive research has demonstrated the critical role of fact fluency in elementary school level mathematics and beyond (e.g., Isaacs &amp; Carroll, 1999; </a:t>
            </a:r>
            <a:r>
              <a:rPr lang="en-US" dirty="0" err="1"/>
              <a:t>Kail</a:t>
            </a:r>
            <a:r>
              <a:rPr lang="en-US" dirty="0"/>
              <a:t> &amp; Hall, 1997; Miller &amp; Heyward, 1992; Royer et al, 1999; Woodward, 2006; </a:t>
            </a:r>
            <a:r>
              <a:rPr lang="en-US" dirty="0" err="1"/>
              <a:t>Zentall</a:t>
            </a:r>
            <a:r>
              <a:rPr lang="en-US" dirty="0"/>
              <a:t> 1990). </a:t>
            </a:r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94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Store &amp; Avatar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166593" r="-166593"/>
          <a:stretch>
            <a:fillRect/>
          </a:stretch>
        </p:blipFill>
        <p:spPr>
          <a:xfrm>
            <a:off x="-2215491" y="555235"/>
            <a:ext cx="6527236" cy="358972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0908" y="2198226"/>
            <a:ext cx="5048260" cy="333227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85321" y="1713399"/>
            <a:ext cx="1653222" cy="43019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407023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Monitoring Progress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“Dashboard”  - overviews of key information on usage and progress, as well as alerts.</a:t>
            </a:r>
          </a:p>
          <a:p>
            <a:r>
              <a:rPr lang="en-US" dirty="0" smtClean="0"/>
              <a:t>Summary &amp; detailed data on current fluency levels and daily fluency growth for individuals and groups.</a:t>
            </a:r>
          </a:p>
          <a:p>
            <a:r>
              <a:rPr lang="en-US" dirty="0" smtClean="0"/>
              <a:t>Displays that relate Reflex usage to fluency gains.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2200" y="5072469"/>
            <a:ext cx="2712463" cy="15916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4770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85800"/>
            <a:ext cx="8293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1850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100" y="685800"/>
            <a:ext cx="82931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92832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2.53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558" y="782312"/>
            <a:ext cx="8509051" cy="4246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7545553" y="516888"/>
            <a:ext cx="1244056" cy="91440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2916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2.57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9471"/>
            <a:ext cx="9144000" cy="39910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1922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2.58.1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9" y="50800"/>
            <a:ext cx="6781800" cy="68072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8460" y="339669"/>
            <a:ext cx="1816249" cy="914400"/>
          </a:xfrm>
          <a:prstGeom prst="ellipse">
            <a:avLst/>
          </a:prstGeom>
          <a:solidFill>
            <a:schemeClr val="lt1">
              <a:alpha val="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12042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2.59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790" y="1202001"/>
            <a:ext cx="8701013" cy="4095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96815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0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195" y="2379872"/>
            <a:ext cx="8800685" cy="877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5705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01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054" y="1633006"/>
            <a:ext cx="6312802" cy="3114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9805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Effective Fluency: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Learning new math facts in a way that facilitates progress to memory-base retrieval.</a:t>
            </a:r>
          </a:p>
          <a:p>
            <a:r>
              <a:rPr lang="en-US" dirty="0" smtClean="0"/>
              <a:t>Strengthening the association of the fact in memory to make retrieval automatic.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2543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3.4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557" y="0"/>
            <a:ext cx="8469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761283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20 at 1.2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145" y="0"/>
            <a:ext cx="83667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78528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4-08-20 at 1.10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33" y="0"/>
            <a:ext cx="85094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5284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0.5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22" y="0"/>
            <a:ext cx="84240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9569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1.0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746" y="0"/>
            <a:ext cx="84842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68672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1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7" y="0"/>
            <a:ext cx="83847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3444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1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52" y="0"/>
            <a:ext cx="8483600" cy="6845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6964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1.2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97" y="0"/>
            <a:ext cx="85125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01021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1.3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525" y="0"/>
            <a:ext cx="841947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38689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1.11.4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745" y="0"/>
            <a:ext cx="84223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8307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Reflex®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1.  Covers complete process of fact mastery, from initial acquisition of previously unknown facts through automaticity.</a:t>
            </a:r>
          </a:p>
          <a:p>
            <a:r>
              <a:rPr lang="en-US" dirty="0" smtClean="0"/>
              <a:t>2.  Continuously differentiates instruction and adapts practice to each student’s current ability and needs, throughout the entire session.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38328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5.4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899" y="0"/>
            <a:ext cx="83051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0256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6.3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477" y="0"/>
            <a:ext cx="828159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6623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7.1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5" y="0"/>
            <a:ext cx="83554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78364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7.22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103" y="0"/>
            <a:ext cx="827689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8503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7.3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67" y="0"/>
            <a:ext cx="822463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7644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26" y="0"/>
            <a:ext cx="8182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7677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9.3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" y="215900"/>
            <a:ext cx="8420100" cy="664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48675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1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115" y="0"/>
            <a:ext cx="83248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44612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20.1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124" y="0"/>
            <a:ext cx="825963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70724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20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653" y="-85805"/>
            <a:ext cx="831234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0338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Components of Reflex®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3.  Generates a fun, motivational environment for students, one that encourages frequent use and reinforces the connect between effort and success in mathematics.  </a:t>
            </a:r>
          </a:p>
          <a:p>
            <a:r>
              <a:rPr lang="en-US" dirty="0" smtClean="0"/>
              <a:t>4.  Provides educators with intuitive, insightful reports to monitor fluency gains and system usage. 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576909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6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192" y="0"/>
            <a:ext cx="84138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50482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6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440" y="0"/>
            <a:ext cx="83075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8286143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6.4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739" y="0"/>
            <a:ext cx="84482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620741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6.57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405" y="0"/>
            <a:ext cx="840259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797621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7.0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88" y="0"/>
            <a:ext cx="83408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36226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7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05" y="0"/>
            <a:ext cx="84387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01407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7.3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331" y="0"/>
            <a:ext cx="838337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7768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7.4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1057" y="0"/>
            <a:ext cx="82029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543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7.5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20" y="0"/>
            <a:ext cx="832054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9358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4-08-20 at 2.38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755" y="0"/>
            <a:ext cx="83682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4848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l="-22732" r="-22732"/>
          <a:stretch>
            <a:fillRect/>
          </a:stretch>
        </p:blipFill>
        <p:spPr>
          <a:xfrm>
            <a:off x="-384065" y="649802"/>
            <a:ext cx="9528065" cy="5240069"/>
          </a:xfrm>
        </p:spPr>
      </p:pic>
    </p:spTree>
    <p:extLst>
      <p:ext uri="{BB962C8B-B14F-4D97-AF65-F5344CB8AC3E}">
        <p14:creationId xmlns:p14="http://schemas.microsoft.com/office/powerpoint/2010/main" val="20456910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dirty="0" smtClean="0"/>
              <a:t> Acquisition to Automaticity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2805" b="2805"/>
          <a:stretch>
            <a:fillRect/>
          </a:stretch>
        </p:blipFill>
        <p:spPr>
          <a:xfrm>
            <a:off x="6876196" y="5552857"/>
            <a:ext cx="1943501" cy="1068851"/>
          </a:xfrm>
        </p:spPr>
      </p:pic>
      <p:sp>
        <p:nvSpPr>
          <p:cNvPr id="6" name="TextBox 5"/>
          <p:cNvSpPr txBox="1"/>
          <p:nvPr/>
        </p:nvSpPr>
        <p:spPr>
          <a:xfrm>
            <a:off x="457200" y="1264834"/>
            <a:ext cx="836249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a) systematic </a:t>
            </a:r>
            <a:r>
              <a:rPr lang="en-US" sz="2400" dirty="0"/>
              <a:t>introduction of small sets of new facts using appropriate strategies; </a:t>
            </a:r>
          </a:p>
          <a:p>
            <a:endParaRPr lang="en-US" sz="2400" dirty="0" smtClean="0"/>
          </a:p>
          <a:p>
            <a:r>
              <a:rPr lang="en-US" sz="2400" dirty="0" smtClean="0"/>
              <a:t>b</a:t>
            </a:r>
            <a:r>
              <a:rPr lang="en-US" sz="2400" dirty="0"/>
              <a:t>) development of the student’s preliminary ability to recall these new facts from memory; </a:t>
            </a:r>
          </a:p>
          <a:p>
            <a:endParaRPr lang="en-US" sz="2400" dirty="0" smtClean="0"/>
          </a:p>
          <a:p>
            <a:r>
              <a:rPr lang="en-US" sz="2400" dirty="0" smtClean="0"/>
              <a:t>c</a:t>
            </a:r>
            <a:r>
              <a:rPr lang="en-US" sz="2400" dirty="0"/>
              <a:t>) progression to timed retrieval once the student has demonstrated readiness; </a:t>
            </a:r>
          </a:p>
          <a:p>
            <a:endParaRPr lang="en-US" sz="2400" dirty="0" smtClean="0"/>
          </a:p>
          <a:p>
            <a:r>
              <a:rPr lang="en-US" sz="2400" dirty="0" smtClean="0"/>
              <a:t>d</a:t>
            </a:r>
            <a:r>
              <a:rPr lang="en-US" sz="2400" dirty="0"/>
              <a:t>) </a:t>
            </a:r>
            <a:r>
              <a:rPr lang="en-US" sz="2400" dirty="0" err="1"/>
              <a:t>automatization</a:t>
            </a:r>
            <a:r>
              <a:rPr lang="en-US" sz="2400" dirty="0"/>
              <a:t> through game-based practice, wherein facts are recalled while the student’s working memory is increasingly loaded with game-based tasks </a:t>
            </a:r>
          </a:p>
        </p:txBody>
      </p:sp>
    </p:spTree>
    <p:extLst>
      <p:ext uri="{BB962C8B-B14F-4D97-AF65-F5344CB8AC3E}">
        <p14:creationId xmlns:p14="http://schemas.microsoft.com/office/powerpoint/2010/main" val="40219744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 smtClean="0"/>
              <a:t>Systematic introduction of small sets of new facts using appropriate strategies</a:t>
            </a:r>
            <a:endParaRPr lang="en-US" sz="36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rcRect l="-15459" r="-15459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7815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rcRect t="-8890" b="-889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390137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181</TotalTime>
  <Words>567</Words>
  <Application>Microsoft Macintosh PowerPoint</Application>
  <PresentationFormat>On-screen Show (4:3)</PresentationFormat>
  <Paragraphs>49</Paragraphs>
  <Slides>59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PowerPoint Presentation</vt:lpstr>
      <vt:lpstr>Math Fact Fluency</vt:lpstr>
      <vt:lpstr>Effective Fluency:</vt:lpstr>
      <vt:lpstr>Components of Reflex®</vt:lpstr>
      <vt:lpstr>Components of Reflex®</vt:lpstr>
      <vt:lpstr>PowerPoint Presentation</vt:lpstr>
      <vt:lpstr> Acquisition to Automaticity</vt:lpstr>
      <vt:lpstr>Systematic introduction of small sets of new facts using appropriate strategies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Adapting instruction and practice for optimal results</vt:lpstr>
      <vt:lpstr>Recognizing Effort &amp; Accomplishments</vt:lpstr>
      <vt:lpstr>PowerPoint Presentation</vt:lpstr>
      <vt:lpstr>PowerPoint Presentation</vt:lpstr>
      <vt:lpstr>PowerPoint Presentation</vt:lpstr>
      <vt:lpstr>Store &amp; Avatar</vt:lpstr>
      <vt:lpstr>Monitoring Progress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Canyons School District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Mindy Robison</dc:creator>
  <cp:lastModifiedBy>Mindy Robison</cp:lastModifiedBy>
  <cp:revision>16</cp:revision>
  <dcterms:created xsi:type="dcterms:W3CDTF">2014-08-20T17:39:53Z</dcterms:created>
  <dcterms:modified xsi:type="dcterms:W3CDTF">2014-08-20T20:41:16Z</dcterms:modified>
</cp:coreProperties>
</file>